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76" r:id="rId2"/>
    <p:sldId id="279" r:id="rId3"/>
    <p:sldId id="261" r:id="rId4"/>
    <p:sldId id="262" r:id="rId5"/>
    <p:sldId id="257" r:id="rId6"/>
    <p:sldId id="258" r:id="rId7"/>
    <p:sldId id="259" r:id="rId8"/>
    <p:sldId id="278" r:id="rId9"/>
    <p:sldId id="260" r:id="rId10"/>
    <p:sldId id="272" r:id="rId11"/>
    <p:sldId id="263" r:id="rId12"/>
    <p:sldId id="264" r:id="rId13"/>
    <p:sldId id="265" r:id="rId14"/>
    <p:sldId id="266" r:id="rId15"/>
    <p:sldId id="268" r:id="rId16"/>
    <p:sldId id="269" r:id="rId17"/>
    <p:sldId id="275" r:id="rId18"/>
    <p:sldId id="270" r:id="rId19"/>
    <p:sldId id="273" r:id="rId20"/>
    <p:sldId id="274" r:id="rId21"/>
    <p:sldId id="271" r:id="rId22"/>
    <p:sldId id="277" r:id="rId23"/>
  </p:sldIdLst>
  <p:sldSz cx="12192000" cy="6858000"/>
  <p:notesSz cx="6858000" cy="9144000"/>
  <p:photoAlbum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6" d="100"/>
          <a:sy n="76" d="100"/>
        </p:scale>
        <p:origin x="29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62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8FAE43-2F12-415A-B5C0-122BE266A68C}" type="datetimeFigureOut">
              <a:rPr lang="ko-KR" altLang="en-US" smtClean="0"/>
              <a:t>2014-12-19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E1845F-683E-4AD3-A39B-64E27A0D74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88649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E1845F-683E-4AD3-A39B-64E27A0D741E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544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FCF39-B787-463B-940E-85E01B70CA50}" type="datetimeFigureOut">
              <a:rPr lang="ko-KR" altLang="en-US" smtClean="0"/>
              <a:t>2014-12-19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F29EF-904B-4A83-AACF-6A94D8F096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94988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FCF39-B787-463B-940E-85E01B70CA50}" type="datetimeFigureOut">
              <a:rPr lang="ko-KR" altLang="en-US" smtClean="0"/>
              <a:t>2014-12-19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F29EF-904B-4A83-AACF-6A94D8F096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417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FCF39-B787-463B-940E-85E01B70CA50}" type="datetimeFigureOut">
              <a:rPr lang="ko-KR" altLang="en-US" smtClean="0"/>
              <a:t>2014-12-19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F29EF-904B-4A83-AACF-6A94D8F096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8095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FCF39-B787-463B-940E-85E01B70CA50}" type="datetimeFigureOut">
              <a:rPr lang="ko-KR" altLang="en-US" smtClean="0"/>
              <a:t>2014-12-19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F29EF-904B-4A83-AACF-6A94D8F096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25091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FCF39-B787-463B-940E-85E01B70CA50}" type="datetimeFigureOut">
              <a:rPr lang="ko-KR" altLang="en-US" smtClean="0"/>
              <a:t>2014-12-19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F29EF-904B-4A83-AACF-6A94D8F096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4673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FCF39-B787-463B-940E-85E01B70CA50}" type="datetimeFigureOut">
              <a:rPr lang="ko-KR" altLang="en-US" smtClean="0"/>
              <a:t>2014-12-19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F29EF-904B-4A83-AACF-6A94D8F096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23619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FCF39-B787-463B-940E-85E01B70CA50}" type="datetimeFigureOut">
              <a:rPr lang="ko-KR" altLang="en-US" smtClean="0"/>
              <a:t>2014-12-19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F29EF-904B-4A83-AACF-6A94D8F096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671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FCF39-B787-463B-940E-85E01B70CA50}" type="datetimeFigureOut">
              <a:rPr lang="ko-KR" altLang="en-US" smtClean="0"/>
              <a:t>2014-12-19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F29EF-904B-4A83-AACF-6A94D8F096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24911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FCF39-B787-463B-940E-85E01B70CA50}" type="datetimeFigureOut">
              <a:rPr lang="ko-KR" altLang="en-US" smtClean="0"/>
              <a:t>2014-12-19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F29EF-904B-4A83-AACF-6A94D8F096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6178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FCF39-B787-463B-940E-85E01B70CA50}" type="datetimeFigureOut">
              <a:rPr lang="ko-KR" altLang="en-US" smtClean="0"/>
              <a:t>2014-12-19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F29EF-904B-4A83-AACF-6A94D8F096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54637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FCF39-B787-463B-940E-85E01B70CA50}" type="datetimeFigureOut">
              <a:rPr lang="ko-KR" altLang="en-US" smtClean="0"/>
              <a:t>2014-12-19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F29EF-904B-4A83-AACF-6A94D8F096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74361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7FCF39-B787-463B-940E-85E01B70CA50}" type="datetimeFigureOut">
              <a:rPr lang="ko-KR" altLang="en-US" smtClean="0"/>
              <a:t>2014-12-19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8F29EF-904B-4A83-AACF-6A94D8F096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304873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768600" y="1438564"/>
            <a:ext cx="6769100" cy="1689100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6000" dirty="0" smtClean="0">
                <a:solidFill>
                  <a:schemeClr val="bg1"/>
                </a:solidFill>
              </a:rPr>
              <a:t>NBM CRM </a:t>
            </a:r>
            <a:r>
              <a:rPr lang="ko-KR" altLang="en-US" sz="6000" dirty="0">
                <a:solidFill>
                  <a:schemeClr val="bg1"/>
                </a:solidFill>
              </a:rPr>
              <a:t>매</a:t>
            </a:r>
            <a:r>
              <a:rPr lang="ko-KR" altLang="en-US" sz="6000" dirty="0" smtClean="0">
                <a:solidFill>
                  <a:schemeClr val="bg1"/>
                </a:solidFill>
              </a:rPr>
              <a:t>뉴얼</a:t>
            </a:r>
            <a:endParaRPr lang="ko-KR" altLang="en-US" sz="6000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653701" y="3127664"/>
            <a:ext cx="7685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Vol. 2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77049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016000" y="677596"/>
            <a:ext cx="10210800" cy="56388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ko-KR" altLang="en-US" sz="2400" dirty="0" smtClean="0">
                <a:solidFill>
                  <a:schemeClr val="bg1"/>
                </a:solidFill>
              </a:rPr>
              <a:t>아이디</a:t>
            </a:r>
            <a:r>
              <a:rPr lang="en-US" altLang="ko-KR" sz="2400" dirty="0" smtClean="0">
                <a:solidFill>
                  <a:schemeClr val="bg1"/>
                </a:solidFill>
              </a:rPr>
              <a:t>: </a:t>
            </a:r>
            <a:r>
              <a:rPr lang="ko-KR" altLang="en-US" sz="2400" dirty="0" err="1" smtClean="0">
                <a:solidFill>
                  <a:schemeClr val="bg1"/>
                </a:solidFill>
              </a:rPr>
              <a:t>엔비엠몰</a:t>
            </a:r>
            <a:r>
              <a:rPr lang="ko-KR" altLang="en-US" sz="2400" dirty="0" smtClean="0">
                <a:solidFill>
                  <a:schemeClr val="bg1"/>
                </a:solidFill>
              </a:rPr>
              <a:t> 아이디 사용</a:t>
            </a:r>
            <a:r>
              <a:rPr lang="en-US" altLang="ko-KR" sz="2400" dirty="0" smtClean="0">
                <a:solidFill>
                  <a:schemeClr val="bg1"/>
                </a:solidFill>
              </a:rPr>
              <a:t>(10</a:t>
            </a:r>
            <a:r>
              <a:rPr lang="ko-KR" altLang="en-US" sz="2400" dirty="0" smtClean="0">
                <a:solidFill>
                  <a:schemeClr val="bg1"/>
                </a:solidFill>
              </a:rPr>
              <a:t>코어도 동일함</a:t>
            </a:r>
            <a:r>
              <a:rPr lang="en-US" altLang="ko-KR" sz="2400" dirty="0" smtClean="0">
                <a:solidFill>
                  <a:schemeClr val="bg1"/>
                </a:solidFill>
              </a:rPr>
              <a:t>)</a:t>
            </a:r>
          </a:p>
          <a:p>
            <a:pPr marL="342900" indent="-342900">
              <a:buAutoNum type="arabicPeriod"/>
            </a:pPr>
            <a:endParaRPr lang="en-US" altLang="ko-KR" sz="2400" dirty="0" smtClean="0">
              <a:solidFill>
                <a:schemeClr val="bg1"/>
              </a:solidFill>
            </a:endParaRPr>
          </a:p>
          <a:p>
            <a:pPr marL="342900" indent="-342900">
              <a:buAutoNum type="arabicPeriod"/>
            </a:pPr>
            <a:r>
              <a:rPr lang="ko-KR" altLang="en-US" sz="2400" dirty="0" smtClean="0">
                <a:solidFill>
                  <a:schemeClr val="bg1"/>
                </a:solidFill>
              </a:rPr>
              <a:t>아이디가 없는 경우</a:t>
            </a:r>
            <a:r>
              <a:rPr lang="en-US" altLang="ko-KR" sz="2400" dirty="0" smtClean="0">
                <a:solidFill>
                  <a:schemeClr val="bg1"/>
                </a:solidFill>
              </a:rPr>
              <a:t>: </a:t>
            </a:r>
            <a:r>
              <a:rPr lang="ko-KR" altLang="en-US" sz="2400" dirty="0" smtClean="0">
                <a:solidFill>
                  <a:schemeClr val="bg1"/>
                </a:solidFill>
              </a:rPr>
              <a:t>미리 회원을 가입을 하셔야 됩니다</a:t>
            </a:r>
            <a:r>
              <a:rPr lang="en-US" altLang="ko-KR" sz="2400" dirty="0" smtClean="0">
                <a:solidFill>
                  <a:schemeClr val="bg1"/>
                </a:solidFill>
              </a:rPr>
              <a:t>.</a:t>
            </a:r>
          </a:p>
          <a:p>
            <a:r>
              <a:rPr lang="en-US" altLang="ko-KR" sz="2400" dirty="0">
                <a:solidFill>
                  <a:schemeClr val="bg1"/>
                </a:solidFill>
              </a:rPr>
              <a:t> </a:t>
            </a:r>
            <a:r>
              <a:rPr lang="en-US" altLang="ko-KR" sz="2400" dirty="0" smtClean="0">
                <a:solidFill>
                  <a:schemeClr val="bg1"/>
                </a:solidFill>
              </a:rPr>
              <a:t>    (nbmmall.com(</a:t>
            </a:r>
            <a:r>
              <a:rPr lang="ko-KR" altLang="en-US" sz="2400" dirty="0" smtClean="0">
                <a:solidFill>
                  <a:schemeClr val="bg1"/>
                </a:solidFill>
              </a:rPr>
              <a:t>컴퓨터</a:t>
            </a:r>
            <a:r>
              <a:rPr lang="en-US" altLang="ko-KR" sz="2400" dirty="0" smtClean="0">
                <a:solidFill>
                  <a:schemeClr val="bg1"/>
                </a:solidFill>
              </a:rPr>
              <a:t>) or m.nbmmall.com(</a:t>
            </a:r>
            <a:r>
              <a:rPr lang="ko-KR" altLang="en-US" sz="2400" dirty="0" err="1" smtClean="0">
                <a:solidFill>
                  <a:schemeClr val="bg1"/>
                </a:solidFill>
              </a:rPr>
              <a:t>모바일</a:t>
            </a:r>
            <a:r>
              <a:rPr lang="en-US" altLang="ko-KR" sz="2400" dirty="0" smtClean="0">
                <a:solidFill>
                  <a:schemeClr val="bg1"/>
                </a:solidFill>
              </a:rPr>
              <a:t>)</a:t>
            </a:r>
            <a:endParaRPr lang="en-US" altLang="ko-KR" sz="2400" dirty="0" smtClean="0">
              <a:solidFill>
                <a:schemeClr val="bg1"/>
              </a:solidFill>
            </a:endParaRPr>
          </a:p>
          <a:p>
            <a:pPr marL="342900" indent="-342900">
              <a:buAutoNum type="arabicPeriod"/>
            </a:pPr>
            <a:endParaRPr lang="en-US" altLang="ko-KR" sz="2400" dirty="0" smtClean="0">
              <a:solidFill>
                <a:schemeClr val="bg1"/>
              </a:solidFill>
            </a:endParaRPr>
          </a:p>
          <a:p>
            <a:r>
              <a:rPr lang="en-US" altLang="ko-KR" sz="2400" dirty="0" smtClean="0">
                <a:solidFill>
                  <a:schemeClr val="bg1"/>
                </a:solidFill>
              </a:rPr>
              <a:t>3. CRM </a:t>
            </a:r>
            <a:r>
              <a:rPr lang="ko-KR" altLang="en-US" sz="2400" dirty="0" err="1" smtClean="0">
                <a:solidFill>
                  <a:schemeClr val="bg1"/>
                </a:solidFill>
              </a:rPr>
              <a:t>결제후</a:t>
            </a:r>
            <a:r>
              <a:rPr lang="ko-KR" altLang="en-US" sz="2400" dirty="0" smtClean="0">
                <a:solidFill>
                  <a:schemeClr val="bg1"/>
                </a:solidFill>
              </a:rPr>
              <a:t> 아이디 </a:t>
            </a:r>
            <a:r>
              <a:rPr lang="ko-KR" altLang="en-US" sz="2400" dirty="0" err="1" smtClean="0">
                <a:solidFill>
                  <a:schemeClr val="bg1"/>
                </a:solidFill>
              </a:rPr>
              <a:t>로그인이</a:t>
            </a:r>
            <a:r>
              <a:rPr lang="ko-KR" altLang="en-US" sz="2400" dirty="0" smtClean="0">
                <a:solidFill>
                  <a:schemeClr val="bg1"/>
                </a:solidFill>
              </a:rPr>
              <a:t> 됩니다</a:t>
            </a:r>
            <a:r>
              <a:rPr lang="en-US" altLang="ko-KR" sz="2400" dirty="0" smtClean="0">
                <a:solidFill>
                  <a:schemeClr val="bg1"/>
                </a:solidFill>
              </a:rPr>
              <a:t>.</a:t>
            </a:r>
          </a:p>
          <a:p>
            <a:pPr marL="342900" indent="-342900">
              <a:buAutoNum type="arabicPeriod"/>
            </a:pPr>
            <a:endParaRPr lang="en-US" altLang="ko-KR" sz="2400" dirty="0" smtClean="0">
              <a:solidFill>
                <a:schemeClr val="bg1"/>
              </a:solidFill>
            </a:endParaRPr>
          </a:p>
          <a:p>
            <a:r>
              <a:rPr lang="ko-KR" altLang="en-US" sz="2400" dirty="0" smtClean="0">
                <a:solidFill>
                  <a:schemeClr val="bg1"/>
                </a:solidFill>
              </a:rPr>
              <a:t>  </a:t>
            </a:r>
            <a:r>
              <a:rPr lang="en-US" altLang="ko-KR" sz="2400" dirty="0" smtClean="0">
                <a:solidFill>
                  <a:schemeClr val="bg1"/>
                </a:solidFill>
              </a:rPr>
              <a:t>*</a:t>
            </a:r>
            <a:r>
              <a:rPr lang="ko-KR" altLang="en-US" sz="2400" dirty="0" smtClean="0">
                <a:solidFill>
                  <a:schemeClr val="bg1"/>
                </a:solidFill>
              </a:rPr>
              <a:t>결제는 </a:t>
            </a:r>
            <a:r>
              <a:rPr lang="ko-KR" altLang="en-US" sz="2400" dirty="0" err="1" smtClean="0">
                <a:solidFill>
                  <a:schemeClr val="bg1"/>
                </a:solidFill>
              </a:rPr>
              <a:t>엔비엠몰</a:t>
            </a:r>
            <a:r>
              <a:rPr lang="ko-KR" altLang="en-US" sz="2400" dirty="0" smtClean="0">
                <a:solidFill>
                  <a:schemeClr val="bg1"/>
                </a:solidFill>
              </a:rPr>
              <a:t> </a:t>
            </a:r>
            <a:r>
              <a:rPr lang="en-US" altLang="ko-KR" sz="2400" dirty="0" smtClean="0">
                <a:solidFill>
                  <a:schemeClr val="bg1"/>
                </a:solidFill>
              </a:rPr>
              <a:t>‘</a:t>
            </a:r>
            <a:r>
              <a:rPr lang="ko-KR" altLang="en-US" sz="2400" dirty="0" err="1" smtClean="0">
                <a:solidFill>
                  <a:schemeClr val="bg1"/>
                </a:solidFill>
              </a:rPr>
              <a:t>캐쉬</a:t>
            </a:r>
            <a:r>
              <a:rPr lang="ko-KR" altLang="en-US" sz="2400" dirty="0" smtClean="0">
                <a:solidFill>
                  <a:schemeClr val="bg1"/>
                </a:solidFill>
              </a:rPr>
              <a:t> 충전</a:t>
            </a:r>
            <a:r>
              <a:rPr lang="en-US" altLang="ko-KR" sz="2400" dirty="0" smtClean="0">
                <a:solidFill>
                  <a:schemeClr val="bg1"/>
                </a:solidFill>
              </a:rPr>
              <a:t>’ </a:t>
            </a:r>
            <a:r>
              <a:rPr lang="ko-KR" altLang="en-US" sz="2400" dirty="0" smtClean="0">
                <a:solidFill>
                  <a:schemeClr val="bg1"/>
                </a:solidFill>
              </a:rPr>
              <a:t>메뉴에서 </a:t>
            </a:r>
            <a:r>
              <a:rPr lang="en-US" altLang="ko-KR" sz="2400" dirty="0" smtClean="0">
                <a:solidFill>
                  <a:schemeClr val="bg1"/>
                </a:solidFill>
              </a:rPr>
              <a:t>CRM </a:t>
            </a:r>
            <a:r>
              <a:rPr lang="ko-KR" altLang="en-US" sz="2400" dirty="0" smtClean="0">
                <a:solidFill>
                  <a:schemeClr val="bg1"/>
                </a:solidFill>
              </a:rPr>
              <a:t>결제를 선택하면 됩니다</a:t>
            </a:r>
            <a:r>
              <a:rPr lang="en-US" altLang="ko-KR" sz="2400" dirty="0" smtClean="0">
                <a:solidFill>
                  <a:schemeClr val="bg1"/>
                </a:solidFill>
              </a:rPr>
              <a:t>.</a:t>
            </a:r>
          </a:p>
          <a:p>
            <a:r>
              <a:rPr lang="en-US" altLang="ko-KR" sz="2400" dirty="0" smtClean="0">
                <a:solidFill>
                  <a:schemeClr val="bg1"/>
                </a:solidFill>
              </a:rPr>
              <a:t>     - </a:t>
            </a:r>
            <a:r>
              <a:rPr lang="ko-KR" altLang="en-US" sz="2400" dirty="0" smtClean="0">
                <a:solidFill>
                  <a:schemeClr val="bg1"/>
                </a:solidFill>
              </a:rPr>
              <a:t>결제아이디에 등록된 핸드폰번호와 </a:t>
            </a:r>
            <a:r>
              <a:rPr lang="ko-KR" altLang="en-US" sz="2400" dirty="0" err="1" smtClean="0">
                <a:solidFill>
                  <a:schemeClr val="bg1"/>
                </a:solidFill>
              </a:rPr>
              <a:t>어플이</a:t>
            </a:r>
            <a:r>
              <a:rPr lang="ko-KR" altLang="en-US" sz="2400" dirty="0" smtClean="0">
                <a:solidFill>
                  <a:schemeClr val="bg1"/>
                </a:solidFill>
              </a:rPr>
              <a:t> 설치된 핸드폰의 </a:t>
            </a:r>
            <a:endParaRPr lang="en-US" altLang="ko-KR" sz="2400" dirty="0" smtClean="0">
              <a:solidFill>
                <a:schemeClr val="bg1"/>
              </a:solidFill>
            </a:endParaRPr>
          </a:p>
          <a:p>
            <a:r>
              <a:rPr lang="en-US" altLang="ko-KR" sz="2400" dirty="0">
                <a:solidFill>
                  <a:schemeClr val="bg1"/>
                </a:solidFill>
              </a:rPr>
              <a:t> </a:t>
            </a:r>
            <a:r>
              <a:rPr lang="en-US" altLang="ko-KR" sz="2400" dirty="0" smtClean="0">
                <a:solidFill>
                  <a:schemeClr val="bg1"/>
                </a:solidFill>
              </a:rPr>
              <a:t>       </a:t>
            </a:r>
            <a:r>
              <a:rPr lang="ko-KR" altLang="en-US" sz="2400" dirty="0" smtClean="0">
                <a:solidFill>
                  <a:schemeClr val="bg1"/>
                </a:solidFill>
              </a:rPr>
              <a:t>번호가 동일해야 합니다</a:t>
            </a:r>
            <a:r>
              <a:rPr lang="en-US" altLang="ko-KR" sz="2400" dirty="0" smtClean="0">
                <a:solidFill>
                  <a:schemeClr val="bg1"/>
                </a:solidFill>
              </a:rPr>
              <a:t>. </a:t>
            </a:r>
            <a:endParaRPr lang="en-US" altLang="ko-KR" sz="2400" dirty="0" smtClean="0">
              <a:solidFill>
                <a:schemeClr val="bg1"/>
              </a:solidFill>
            </a:endParaRPr>
          </a:p>
          <a:p>
            <a:pPr marL="342900" indent="-342900">
              <a:buAutoNum type="arabicPeriod"/>
            </a:pPr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485900" y="677596"/>
            <a:ext cx="4800600" cy="7067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 smtClean="0">
                <a:solidFill>
                  <a:schemeClr val="bg1"/>
                </a:solidFill>
              </a:rPr>
              <a:t>CRM </a:t>
            </a:r>
            <a:r>
              <a:rPr lang="ko-KR" altLang="en-US" sz="2800" dirty="0" smtClean="0">
                <a:solidFill>
                  <a:schemeClr val="bg1"/>
                </a:solidFill>
              </a:rPr>
              <a:t>사용 참고사항</a:t>
            </a:r>
            <a:endParaRPr lang="ko-KR" alt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69099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366" y="0"/>
            <a:ext cx="4007922" cy="6858000"/>
          </a:xfrm>
          <a:prstGeom prst="rect">
            <a:avLst/>
          </a:prstGeom>
        </p:spPr>
      </p:pic>
      <p:sp>
        <p:nvSpPr>
          <p:cNvPr id="4" name="모서리가 둥근 직사각형 3"/>
          <p:cNvSpPr/>
          <p:nvPr/>
        </p:nvSpPr>
        <p:spPr>
          <a:xfrm>
            <a:off x="1330036" y="1319645"/>
            <a:ext cx="1877291" cy="78971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5299364" y="0"/>
            <a:ext cx="54864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465618" y="1070264"/>
            <a:ext cx="5030544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sz="3600" dirty="0" smtClean="0">
                <a:solidFill>
                  <a:schemeClr val="bg2">
                    <a:lumMod val="75000"/>
                  </a:schemeClr>
                </a:solidFill>
              </a:rPr>
              <a:t>명단작성</a:t>
            </a:r>
            <a:endParaRPr lang="en-US" altLang="ko-KR" sz="3600" dirty="0" smtClean="0">
              <a:solidFill>
                <a:schemeClr val="bg2">
                  <a:lumMod val="75000"/>
                </a:schemeClr>
              </a:solidFill>
            </a:endParaRPr>
          </a:p>
          <a:p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 가망고객의 모든 명단을 작성하는 기능입니다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이곳에는 주변의 모든 사람을</a:t>
            </a:r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등록합니다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 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형식의 제약은 없습니다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44444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9597" y="0"/>
            <a:ext cx="4017705" cy="6858000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5299364" y="0"/>
            <a:ext cx="54864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465618" y="547744"/>
            <a:ext cx="5083443" cy="61863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 smtClean="0">
                <a:solidFill>
                  <a:schemeClr val="bg2">
                    <a:lumMod val="75000"/>
                  </a:schemeClr>
                </a:solidFill>
              </a:rPr>
              <a:t>1-1. </a:t>
            </a:r>
            <a:r>
              <a:rPr lang="ko-KR" altLang="en-US" sz="3600" dirty="0" smtClean="0">
                <a:solidFill>
                  <a:schemeClr val="bg2">
                    <a:lumMod val="75000"/>
                  </a:schemeClr>
                </a:solidFill>
              </a:rPr>
              <a:t>명단 작성</a:t>
            </a:r>
            <a:endParaRPr lang="en-US" altLang="ko-KR" sz="3600" dirty="0" smtClean="0">
              <a:solidFill>
                <a:schemeClr val="bg2">
                  <a:lumMod val="75000"/>
                </a:schemeClr>
              </a:solidFill>
            </a:endParaRPr>
          </a:p>
          <a:p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* 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오른쪽 위 범주고정 체크를 해제하면</a:t>
            </a:r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  범주는 계속 빈 공간으로 나오고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  체크가 되어 있으면 이전에 작성했던 범주로 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  계속 표시됩니다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* 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범주의 예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&gt; </a:t>
            </a: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  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- 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같이 성공하고 싶은 사람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  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- 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동네주민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  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- 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초등학교 동창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  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- 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취미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 - 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같은 아파트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285750" indent="-285750">
              <a:buFontTx/>
              <a:buChar char="-"/>
            </a:pP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* ‘</a:t>
            </a:r>
            <a:r>
              <a:rPr lang="ko-KR" altLang="en-US" dirty="0" err="1" smtClean="0">
                <a:solidFill>
                  <a:schemeClr val="bg2">
                    <a:lumMod val="75000"/>
                  </a:schemeClr>
                </a:solidFill>
              </a:rPr>
              <a:t>알림일자와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ko-KR" altLang="en-US" dirty="0" err="1" smtClean="0">
                <a:solidFill>
                  <a:schemeClr val="bg2">
                    <a:lumMod val="75000"/>
                  </a:schemeClr>
                </a:solidFill>
              </a:rPr>
              <a:t>알림간격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’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 설정을 통해 꾸준한 </a:t>
            </a:r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/>
            </a:r>
            <a:br>
              <a:rPr lang="en-US" altLang="ko-KR" dirty="0">
                <a:solidFill>
                  <a:schemeClr val="bg2">
                    <a:lumMod val="75000"/>
                  </a:schemeClr>
                </a:solidFill>
              </a:rPr>
            </a:b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고객 관리를 할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수 있습니다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* 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예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: 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이웃사촌 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– 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홍길동에 대한 일정은 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12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월 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11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일 이후 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7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일 간격으로 아침 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10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시에 핸드폰에 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표시됩니다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</p:txBody>
      </p:sp>
      <p:sp>
        <p:nvSpPr>
          <p:cNvPr id="8" name="모서리가 둥근 직사각형 7"/>
          <p:cNvSpPr/>
          <p:nvPr/>
        </p:nvSpPr>
        <p:spPr>
          <a:xfrm>
            <a:off x="1277535" y="2259445"/>
            <a:ext cx="1440265" cy="69965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모서리가 둥근 직사각형 8"/>
          <p:cNvSpPr/>
          <p:nvPr/>
        </p:nvSpPr>
        <p:spPr>
          <a:xfrm>
            <a:off x="1275473" y="3079172"/>
            <a:ext cx="1440265" cy="69965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1432302" y="1803400"/>
            <a:ext cx="1562100" cy="317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bg1"/>
                </a:solidFill>
              </a:rPr>
              <a:t>홍길동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4191000" y="573145"/>
            <a:ext cx="1068202" cy="35395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4" name="직선 화살표 연결선 3"/>
          <p:cNvCxnSpPr/>
          <p:nvPr/>
        </p:nvCxnSpPr>
        <p:spPr>
          <a:xfrm flipH="1" flipV="1">
            <a:off x="5231463" y="977900"/>
            <a:ext cx="346393" cy="73660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모서리가 둥근 직사각형 10"/>
          <p:cNvSpPr/>
          <p:nvPr/>
        </p:nvSpPr>
        <p:spPr>
          <a:xfrm>
            <a:off x="1275473" y="573145"/>
            <a:ext cx="1068202" cy="69685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화살표 연결선 11"/>
          <p:cNvCxnSpPr/>
          <p:nvPr/>
        </p:nvCxnSpPr>
        <p:spPr>
          <a:xfrm flipH="1" flipV="1">
            <a:off x="2343675" y="1270000"/>
            <a:ext cx="3212014" cy="184937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화살표 연결선 13"/>
          <p:cNvCxnSpPr/>
          <p:nvPr/>
        </p:nvCxnSpPr>
        <p:spPr>
          <a:xfrm flipH="1" flipV="1">
            <a:off x="2715738" y="2916112"/>
            <a:ext cx="2839951" cy="211739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407547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466" y="0"/>
            <a:ext cx="4007922" cy="6858000"/>
          </a:xfrm>
          <a:prstGeom prst="rect">
            <a:avLst/>
          </a:prstGeom>
        </p:spPr>
      </p:pic>
      <p:sp>
        <p:nvSpPr>
          <p:cNvPr id="5" name="모서리가 둥근 직사각형 4"/>
          <p:cNvSpPr/>
          <p:nvPr/>
        </p:nvSpPr>
        <p:spPr>
          <a:xfrm>
            <a:off x="2470727" y="1319645"/>
            <a:ext cx="1877291" cy="78971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4778664" y="0"/>
            <a:ext cx="6054436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4906818" y="1070264"/>
            <a:ext cx="5455340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 smtClean="0">
                <a:solidFill>
                  <a:schemeClr val="bg2">
                    <a:lumMod val="75000"/>
                  </a:schemeClr>
                </a:solidFill>
              </a:rPr>
              <a:t>2. </a:t>
            </a:r>
            <a:r>
              <a:rPr lang="ko-KR" altLang="en-US" sz="3600" dirty="0" smtClean="0">
                <a:solidFill>
                  <a:schemeClr val="bg2">
                    <a:lumMod val="75000"/>
                  </a:schemeClr>
                </a:solidFill>
              </a:rPr>
              <a:t>고객 등록</a:t>
            </a:r>
            <a:endParaRPr lang="en-US" altLang="ko-KR" sz="3600" dirty="0" smtClean="0">
              <a:solidFill>
                <a:schemeClr val="bg2">
                  <a:lumMod val="75000"/>
                </a:schemeClr>
              </a:solidFill>
            </a:endParaRPr>
          </a:p>
          <a:p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 명단작성을 통해서 얻어진 명단 중 모든 소비자와 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사업자를 고객으로 등록을 합니다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 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* </a:t>
            </a:r>
            <a:r>
              <a:rPr lang="ko-KR" altLang="en-US" dirty="0" err="1" smtClean="0">
                <a:solidFill>
                  <a:schemeClr val="bg2">
                    <a:lumMod val="75000"/>
                  </a:schemeClr>
                </a:solidFill>
              </a:rPr>
              <a:t>뉴스킨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 회원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 * 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구매 이력이 있는 소비자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* 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사업설명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, 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제품설명 등 관계유지가 어느 정도 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    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있는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예비 소비자 혹은 사업자를 등록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	</a:t>
            </a:r>
          </a:p>
          <a:p>
            <a:pPr marL="342900" indent="-342900">
              <a:buAutoNum type="arabicPeriod"/>
            </a:pP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55582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643" y="0"/>
            <a:ext cx="4007922" cy="6858000"/>
          </a:xfrm>
          <a:prstGeom prst="rect">
            <a:avLst/>
          </a:prstGeom>
        </p:spPr>
      </p:pic>
      <p:sp>
        <p:nvSpPr>
          <p:cNvPr id="7" name="모서리가 둥근 직사각형 6"/>
          <p:cNvSpPr/>
          <p:nvPr/>
        </p:nvSpPr>
        <p:spPr>
          <a:xfrm>
            <a:off x="3220605" y="72737"/>
            <a:ext cx="707160" cy="40524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5299364" y="0"/>
            <a:ext cx="54864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5465618" y="1070264"/>
            <a:ext cx="5424883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 smtClean="0">
                <a:solidFill>
                  <a:schemeClr val="bg2">
                    <a:lumMod val="75000"/>
                  </a:schemeClr>
                </a:solidFill>
              </a:rPr>
              <a:t>2-1. </a:t>
            </a:r>
            <a:r>
              <a:rPr lang="ko-KR" altLang="en-US" sz="3600" dirty="0" smtClean="0">
                <a:solidFill>
                  <a:schemeClr val="bg2">
                    <a:lumMod val="75000"/>
                  </a:schemeClr>
                </a:solidFill>
              </a:rPr>
              <a:t>고객 등록</a:t>
            </a:r>
            <a:endParaRPr lang="en-US" altLang="ko-KR" sz="3600" dirty="0" smtClean="0">
              <a:solidFill>
                <a:schemeClr val="bg2">
                  <a:lumMod val="75000"/>
                </a:schemeClr>
              </a:solidFill>
            </a:endParaRPr>
          </a:p>
          <a:p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- 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녹색은 필수 입력 항목입니다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- 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회원번호는 중복을 체크합니다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  </a:t>
            </a:r>
            <a:r>
              <a:rPr lang="ko-KR" altLang="en-US" dirty="0" err="1" smtClean="0">
                <a:solidFill>
                  <a:schemeClr val="bg2">
                    <a:lumMod val="75000"/>
                  </a:schemeClr>
                </a:solidFill>
              </a:rPr>
              <a:t>뉴스킨회원이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 아닌 경우 임의로 넣으셔도 됩니다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-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고객등록은 직접 신규등록이 가능하고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,</a:t>
            </a: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 명단작성 메뉴를</a:t>
            </a:r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통해서도 가능합니다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*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상단을 보시면 </a:t>
            </a:r>
            <a:r>
              <a:rPr lang="ko-KR" altLang="en-US" dirty="0" smtClean="0">
                <a:solidFill>
                  <a:schemeClr val="accent2">
                    <a:lumMod val="75000"/>
                  </a:schemeClr>
                </a:solidFill>
              </a:rPr>
              <a:t>가망고객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 이라는 메뉴가 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  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있습니다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그것을 터치하면 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‘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명단작성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’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에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등록된 명단을 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가져오실 수</a:t>
            </a:r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있습니다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	</a:t>
            </a:r>
          </a:p>
          <a:p>
            <a:pPr marL="342900" indent="-342900">
              <a:buAutoNum type="arabicPeriod"/>
            </a:pP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</p:txBody>
      </p:sp>
      <p:cxnSp>
        <p:nvCxnSpPr>
          <p:cNvPr id="11" name="직선 화살표 연결선 10"/>
          <p:cNvCxnSpPr/>
          <p:nvPr/>
        </p:nvCxnSpPr>
        <p:spPr>
          <a:xfrm>
            <a:off x="3927765" y="477982"/>
            <a:ext cx="1660235" cy="3408218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88415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5853" y="0"/>
            <a:ext cx="4017705" cy="6858000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5390572" y="0"/>
            <a:ext cx="5870863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/>
          <p:cNvSpPr/>
          <p:nvPr/>
        </p:nvSpPr>
        <p:spPr>
          <a:xfrm>
            <a:off x="7585364" y="2587338"/>
            <a:ext cx="1485900" cy="46759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5452918" y="1070263"/>
            <a:ext cx="5828840" cy="45550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 smtClean="0">
                <a:solidFill>
                  <a:schemeClr val="bg2">
                    <a:lumMod val="75000"/>
                  </a:schemeClr>
                </a:solidFill>
              </a:rPr>
              <a:t>2-2. </a:t>
            </a:r>
            <a:r>
              <a:rPr lang="ko-KR" altLang="en-US" sz="3600" dirty="0" smtClean="0">
                <a:solidFill>
                  <a:schemeClr val="bg2">
                    <a:lumMod val="75000"/>
                  </a:schemeClr>
                </a:solidFill>
              </a:rPr>
              <a:t>고객 등록</a:t>
            </a:r>
            <a:endParaRPr lang="en-US" altLang="ko-KR" sz="3600" dirty="0" smtClean="0">
              <a:solidFill>
                <a:schemeClr val="bg2">
                  <a:lumMod val="75000"/>
                </a:schemeClr>
              </a:solidFill>
            </a:endParaRPr>
          </a:p>
          <a:p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 상위라인은 </a:t>
            </a:r>
            <a:r>
              <a:rPr lang="ko-KR" altLang="en-US" dirty="0" err="1" smtClean="0">
                <a:solidFill>
                  <a:schemeClr val="bg2">
                    <a:lumMod val="75000"/>
                  </a:schemeClr>
                </a:solidFill>
              </a:rPr>
              <a:t>뉴스킨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 회원번호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		   </a:t>
            </a:r>
            <a:r>
              <a:rPr lang="ko-KR" altLang="en-US" sz="2000" dirty="0" smtClean="0">
                <a:solidFill>
                  <a:srgbClr val="C00000"/>
                </a:solidFill>
              </a:rPr>
              <a:t>★ 중요</a:t>
            </a:r>
            <a:r>
              <a:rPr lang="en-US" altLang="ko-KR" sz="2000" dirty="0" smtClean="0">
                <a:solidFill>
                  <a:srgbClr val="C00000"/>
                </a:solidFill>
              </a:rPr>
              <a:t>!! </a:t>
            </a:r>
            <a:r>
              <a:rPr lang="ko-KR" altLang="en-US" sz="2000" dirty="0" smtClean="0">
                <a:solidFill>
                  <a:srgbClr val="C00000"/>
                </a:solidFill>
              </a:rPr>
              <a:t>★</a:t>
            </a:r>
            <a:endParaRPr lang="en-US" altLang="ko-KR" sz="2000" dirty="0" smtClean="0">
              <a:solidFill>
                <a:srgbClr val="C00000"/>
              </a:solidFill>
            </a:endParaRPr>
          </a:p>
          <a:p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‘</a:t>
            </a:r>
            <a:r>
              <a:rPr lang="ko-KR" altLang="en-US" dirty="0" err="1" smtClean="0">
                <a:solidFill>
                  <a:schemeClr val="bg2">
                    <a:lumMod val="75000"/>
                  </a:schemeClr>
                </a:solidFill>
              </a:rPr>
              <a:t>알림일자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’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는 이 </a:t>
            </a:r>
            <a:r>
              <a:rPr lang="ko-KR" altLang="en-US" dirty="0" err="1" smtClean="0">
                <a:solidFill>
                  <a:schemeClr val="bg2">
                    <a:lumMod val="75000"/>
                  </a:schemeClr>
                </a:solidFill>
              </a:rPr>
              <a:t>어플의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 핵심인 연락명단의 </a:t>
            </a:r>
            <a:r>
              <a:rPr lang="ko-KR" altLang="en-US" b="1" dirty="0" smtClean="0">
                <a:solidFill>
                  <a:srgbClr val="FF0000"/>
                </a:solidFill>
              </a:rPr>
              <a:t>알림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입니다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그 주간에 요일 기준으로 원하는 날짜로 설정하시면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됩니다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가령 오늘날짜 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(11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일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) 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목요일이면</a:t>
            </a:r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알림 간격 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7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일 </a:t>
            </a:r>
            <a:r>
              <a:rPr lang="ko-KR" altLang="en-US" dirty="0" err="1" smtClean="0">
                <a:solidFill>
                  <a:schemeClr val="bg2">
                    <a:lumMod val="75000"/>
                  </a:schemeClr>
                </a:solidFill>
              </a:rPr>
              <a:t>일때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 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매주 목요일에 알림이 발생합니다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12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일로 하면 매주 금요일에 발생합니다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단순히 격일을 원하시면 알림 간격을 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2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일로 하시면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됩니다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 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알림 간격은 필요에 따라 설정하세요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</p:txBody>
      </p:sp>
      <p:sp>
        <p:nvSpPr>
          <p:cNvPr id="8" name="모서리가 둥근 직사각형 7"/>
          <p:cNvSpPr/>
          <p:nvPr/>
        </p:nvSpPr>
        <p:spPr>
          <a:xfrm>
            <a:off x="1225853" y="2952955"/>
            <a:ext cx="1390347" cy="78971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4" name="직선 화살표 연결선 3"/>
          <p:cNvCxnSpPr/>
          <p:nvPr/>
        </p:nvCxnSpPr>
        <p:spPr>
          <a:xfrm flipH="1">
            <a:off x="2654300" y="3054929"/>
            <a:ext cx="2811318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모서리가 둥근 직사각형 10"/>
          <p:cNvSpPr/>
          <p:nvPr/>
        </p:nvSpPr>
        <p:spPr>
          <a:xfrm>
            <a:off x="1222003" y="3742665"/>
            <a:ext cx="1390347" cy="78971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모서리가 둥근 직사각형 11"/>
          <p:cNvSpPr/>
          <p:nvPr/>
        </p:nvSpPr>
        <p:spPr>
          <a:xfrm>
            <a:off x="1260103" y="1638300"/>
            <a:ext cx="2664197" cy="49917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3" name="직선 화살표 연결선 12"/>
          <p:cNvCxnSpPr/>
          <p:nvPr/>
        </p:nvCxnSpPr>
        <p:spPr>
          <a:xfrm flipH="1" flipV="1">
            <a:off x="4064000" y="2019300"/>
            <a:ext cx="1554018" cy="8700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02383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5299363" y="0"/>
            <a:ext cx="5870863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/>
          <p:cNvSpPr/>
          <p:nvPr/>
        </p:nvSpPr>
        <p:spPr>
          <a:xfrm>
            <a:off x="7585364" y="2587338"/>
            <a:ext cx="1485900" cy="46759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5465618" y="1070264"/>
            <a:ext cx="5704608" cy="3095336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ko-KR" sz="3600" dirty="0" smtClean="0">
                <a:solidFill>
                  <a:schemeClr val="bg2">
                    <a:lumMod val="75000"/>
                  </a:schemeClr>
                </a:solidFill>
              </a:rPr>
              <a:t>2-3. </a:t>
            </a:r>
            <a:r>
              <a:rPr lang="ko-KR" altLang="en-US" sz="3600" dirty="0" smtClean="0">
                <a:solidFill>
                  <a:schemeClr val="bg2">
                    <a:lumMod val="75000"/>
                  </a:schemeClr>
                </a:solidFill>
              </a:rPr>
              <a:t>고객 등록</a:t>
            </a:r>
            <a:endParaRPr lang="en-US" altLang="ko-KR" sz="3600" dirty="0" smtClean="0">
              <a:solidFill>
                <a:schemeClr val="bg2">
                  <a:lumMod val="75000"/>
                </a:schemeClr>
              </a:solidFill>
            </a:endParaRPr>
          </a:p>
          <a:p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* 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지속적인 만남을 통해서 고객에 대한 자세한 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   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정보를 추가 하는 부분입니다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b="1" dirty="0">
                <a:solidFill>
                  <a:srgbClr val="0070C0"/>
                </a:solidFill>
              </a:rPr>
              <a:t>* </a:t>
            </a:r>
            <a:r>
              <a:rPr lang="ko-KR" altLang="en-US" b="1" dirty="0">
                <a:solidFill>
                  <a:srgbClr val="0070C0"/>
                </a:solidFill>
              </a:rPr>
              <a:t>모든 항목을 한번에 입력하는 것이 아니고 </a:t>
            </a:r>
            <a:endParaRPr lang="en-US" altLang="ko-KR" b="1" dirty="0">
              <a:solidFill>
                <a:srgbClr val="0070C0"/>
              </a:solidFill>
            </a:endParaRPr>
          </a:p>
          <a:p>
            <a:r>
              <a:rPr lang="en-US" altLang="ko-KR" b="1" dirty="0">
                <a:solidFill>
                  <a:srgbClr val="0070C0"/>
                </a:solidFill>
              </a:rPr>
              <a:t>  </a:t>
            </a:r>
            <a:r>
              <a:rPr lang="ko-KR" altLang="en-US" b="1" dirty="0">
                <a:solidFill>
                  <a:srgbClr val="0070C0"/>
                </a:solidFill>
              </a:rPr>
              <a:t>고객과 만남을 통해서 하나씩 채워가는 것입니다</a:t>
            </a:r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.</a:t>
            </a: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 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 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40"/>
          <a:stretch/>
        </p:blipFill>
        <p:spPr>
          <a:xfrm>
            <a:off x="1106487" y="25400"/>
            <a:ext cx="3857625" cy="6464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1079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384" y="0"/>
            <a:ext cx="3857625" cy="6858000"/>
          </a:xfrm>
          <a:prstGeom prst="rect">
            <a:avLst/>
          </a:prstGeom>
        </p:spPr>
      </p:pic>
      <p:sp>
        <p:nvSpPr>
          <p:cNvPr id="7" name="모서리가 둥근 직사각형 6"/>
          <p:cNvSpPr/>
          <p:nvPr/>
        </p:nvSpPr>
        <p:spPr>
          <a:xfrm>
            <a:off x="3591509" y="304087"/>
            <a:ext cx="707160" cy="40524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5299364" y="0"/>
            <a:ext cx="54864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5465618" y="1070264"/>
            <a:ext cx="5506636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 smtClean="0">
                <a:solidFill>
                  <a:schemeClr val="bg2">
                    <a:lumMod val="75000"/>
                  </a:schemeClr>
                </a:solidFill>
              </a:rPr>
              <a:t>2-4. </a:t>
            </a:r>
            <a:r>
              <a:rPr lang="ko-KR" altLang="en-US" sz="3600" dirty="0" smtClean="0">
                <a:solidFill>
                  <a:schemeClr val="bg2">
                    <a:lumMod val="75000"/>
                  </a:schemeClr>
                </a:solidFill>
              </a:rPr>
              <a:t>고객 등록</a:t>
            </a:r>
            <a:endParaRPr lang="en-US" altLang="ko-KR" sz="3600" dirty="0" smtClean="0">
              <a:solidFill>
                <a:schemeClr val="bg2">
                  <a:lumMod val="75000"/>
                </a:schemeClr>
              </a:solidFill>
            </a:endParaRPr>
          </a:p>
          <a:p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* STP : 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사업설명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* STI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  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: </a:t>
            </a:r>
            <a:r>
              <a:rPr lang="ko-KR" altLang="en-US" dirty="0" err="1" smtClean="0">
                <a:solidFill>
                  <a:schemeClr val="bg2">
                    <a:lumMod val="75000"/>
                  </a:schemeClr>
                </a:solidFill>
              </a:rPr>
              <a:t>데몬스트레이션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 	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  나머지는 항목보시고 작성해가시면 됩니다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여기까지 작성하시고 상단에 저장을 터치하시면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고객등록이 완료됩니다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꼭 저장을 눌러주셔야 저장됩니다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b="1" dirty="0" smtClean="0">
                <a:solidFill>
                  <a:srgbClr val="0070C0"/>
                </a:solidFill>
              </a:rPr>
              <a:t>* </a:t>
            </a:r>
            <a:r>
              <a:rPr lang="ko-KR" altLang="en-US" b="1" dirty="0" smtClean="0">
                <a:solidFill>
                  <a:srgbClr val="0070C0"/>
                </a:solidFill>
              </a:rPr>
              <a:t>모든 항목을 한번에 입력하는 것이 아니고 </a:t>
            </a:r>
            <a:endParaRPr lang="en-US" altLang="ko-KR" b="1" dirty="0" smtClean="0">
              <a:solidFill>
                <a:srgbClr val="0070C0"/>
              </a:solidFill>
            </a:endParaRPr>
          </a:p>
          <a:p>
            <a:r>
              <a:rPr lang="en-US" altLang="ko-KR" b="1" dirty="0">
                <a:solidFill>
                  <a:srgbClr val="0070C0"/>
                </a:solidFill>
              </a:rPr>
              <a:t> </a:t>
            </a:r>
            <a:r>
              <a:rPr lang="en-US" altLang="ko-KR" b="1" dirty="0" smtClean="0">
                <a:solidFill>
                  <a:srgbClr val="0070C0"/>
                </a:solidFill>
              </a:rPr>
              <a:t> </a:t>
            </a:r>
            <a:r>
              <a:rPr lang="ko-KR" altLang="en-US" b="1" dirty="0" smtClean="0">
                <a:solidFill>
                  <a:srgbClr val="0070C0"/>
                </a:solidFill>
              </a:rPr>
              <a:t>고객과 만남을 통해서 하나씩 채워가는 것입니다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 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</p:txBody>
      </p:sp>
      <p:cxnSp>
        <p:nvCxnSpPr>
          <p:cNvPr id="3" name="직선 화살표 연결선 2"/>
          <p:cNvCxnSpPr/>
          <p:nvPr/>
        </p:nvCxnSpPr>
        <p:spPr>
          <a:xfrm flipH="1" flipV="1">
            <a:off x="4097054" y="709332"/>
            <a:ext cx="1465547" cy="255456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10359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7922" y="0"/>
            <a:ext cx="4007922" cy="685800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5844" y="0"/>
            <a:ext cx="4017705" cy="685800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007922" cy="6858000"/>
          </a:xfrm>
          <a:prstGeom prst="rect">
            <a:avLst/>
          </a:prstGeom>
        </p:spPr>
      </p:pic>
      <p:sp>
        <p:nvSpPr>
          <p:cNvPr id="6" name="모서리가 둥근 직사각형 5"/>
          <p:cNvSpPr/>
          <p:nvPr/>
        </p:nvSpPr>
        <p:spPr>
          <a:xfrm>
            <a:off x="126670" y="2266209"/>
            <a:ext cx="1877291" cy="789710"/>
          </a:xfrm>
          <a:prstGeom prst="roundRect">
            <a:avLst/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모서리가 둥근 직사각형 6"/>
          <p:cNvSpPr/>
          <p:nvPr/>
        </p:nvSpPr>
        <p:spPr>
          <a:xfrm>
            <a:off x="3977244" y="1309255"/>
            <a:ext cx="4038600" cy="51954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4102100" y="4584700"/>
            <a:ext cx="7124700" cy="22733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 smtClean="0">
                <a:solidFill>
                  <a:schemeClr val="bg1"/>
                </a:solidFill>
              </a:rPr>
              <a:t>* </a:t>
            </a:r>
            <a:r>
              <a:rPr lang="ko-KR" altLang="en-US" dirty="0" smtClean="0">
                <a:solidFill>
                  <a:schemeClr val="bg1"/>
                </a:solidFill>
              </a:rPr>
              <a:t>만남을 통해서 변경되거나 새로 알게 된 기존 고객의 정보를 </a:t>
            </a:r>
            <a:r>
              <a:rPr lang="en-US" altLang="ko-KR" dirty="0" smtClean="0">
                <a:solidFill>
                  <a:schemeClr val="bg1"/>
                </a:solidFill>
              </a:rPr>
              <a:t/>
            </a:r>
            <a:br>
              <a:rPr lang="en-US" altLang="ko-KR" dirty="0" smtClean="0">
                <a:solidFill>
                  <a:schemeClr val="bg1"/>
                </a:solidFill>
              </a:rPr>
            </a:br>
            <a:r>
              <a:rPr lang="en-US" altLang="ko-KR" dirty="0" smtClean="0">
                <a:solidFill>
                  <a:schemeClr val="bg1"/>
                </a:solidFill>
              </a:rPr>
              <a:t>  </a:t>
            </a:r>
            <a:r>
              <a:rPr lang="ko-KR" altLang="en-US" dirty="0" smtClean="0">
                <a:solidFill>
                  <a:schemeClr val="bg1"/>
                </a:solidFill>
              </a:rPr>
              <a:t>수정</a:t>
            </a:r>
            <a:r>
              <a:rPr lang="en-US" altLang="ko-KR" dirty="0" smtClean="0">
                <a:solidFill>
                  <a:schemeClr val="bg1"/>
                </a:solidFill>
              </a:rPr>
              <a:t>/ </a:t>
            </a:r>
            <a:r>
              <a:rPr lang="ko-KR" altLang="en-US" dirty="0" smtClean="0">
                <a:solidFill>
                  <a:schemeClr val="bg1"/>
                </a:solidFill>
              </a:rPr>
              <a:t>업데이트 하는 곳입니다</a:t>
            </a:r>
            <a:r>
              <a:rPr lang="en-US" altLang="ko-KR" dirty="0" smtClean="0">
                <a:solidFill>
                  <a:schemeClr val="bg1"/>
                </a:solidFill>
              </a:rPr>
              <a:t>.</a:t>
            </a:r>
            <a:br>
              <a:rPr lang="en-US" altLang="ko-KR" dirty="0" smtClean="0">
                <a:solidFill>
                  <a:schemeClr val="bg1"/>
                </a:solidFill>
              </a:rPr>
            </a:br>
            <a:endParaRPr lang="en-US" altLang="ko-KR" dirty="0" smtClean="0">
              <a:solidFill>
                <a:schemeClr val="bg1"/>
              </a:solidFill>
            </a:endParaRPr>
          </a:p>
          <a:p>
            <a:r>
              <a:rPr lang="en-US" altLang="ko-KR" dirty="0" smtClean="0">
                <a:solidFill>
                  <a:schemeClr val="bg1"/>
                </a:solidFill>
              </a:rPr>
              <a:t>* </a:t>
            </a:r>
            <a:r>
              <a:rPr lang="ko-KR" altLang="en-US" dirty="0" smtClean="0">
                <a:solidFill>
                  <a:schemeClr val="bg1"/>
                </a:solidFill>
              </a:rPr>
              <a:t>축적된 정보를 통해서 </a:t>
            </a:r>
            <a:r>
              <a:rPr lang="ko-KR" altLang="en-US" dirty="0" err="1" smtClean="0">
                <a:solidFill>
                  <a:schemeClr val="bg1"/>
                </a:solidFill>
              </a:rPr>
              <a:t>리쿠르팅에</a:t>
            </a:r>
            <a:r>
              <a:rPr lang="ko-KR" altLang="en-US" dirty="0" smtClean="0">
                <a:solidFill>
                  <a:schemeClr val="bg1"/>
                </a:solidFill>
              </a:rPr>
              <a:t> 활용하시면 됩니다</a:t>
            </a:r>
            <a:r>
              <a:rPr lang="en-US" altLang="ko-KR" dirty="0" smtClean="0">
                <a:solidFill>
                  <a:schemeClr val="bg1"/>
                </a:solidFill>
              </a:rPr>
              <a:t>.</a:t>
            </a:r>
            <a:br>
              <a:rPr lang="en-US" altLang="ko-KR" dirty="0" smtClean="0">
                <a:solidFill>
                  <a:schemeClr val="bg1"/>
                </a:solidFill>
              </a:rPr>
            </a:br>
            <a:r>
              <a:rPr lang="en-US" altLang="ko-KR" dirty="0" smtClean="0">
                <a:solidFill>
                  <a:schemeClr val="bg1"/>
                </a:solidFill>
              </a:rPr>
              <a:t> 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ko-KR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74022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366" y="0"/>
            <a:ext cx="4007922" cy="6858000"/>
          </a:xfrm>
          <a:prstGeom prst="rect">
            <a:avLst/>
          </a:prstGeom>
        </p:spPr>
      </p:pic>
      <p:sp>
        <p:nvSpPr>
          <p:cNvPr id="4" name="모서리가 둥근 직사각형 3"/>
          <p:cNvSpPr/>
          <p:nvPr/>
        </p:nvSpPr>
        <p:spPr>
          <a:xfrm>
            <a:off x="3207327" y="2234045"/>
            <a:ext cx="1877291" cy="78971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5299364" y="0"/>
            <a:ext cx="5756246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465618" y="1070264"/>
            <a:ext cx="5589992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 smtClean="0">
                <a:solidFill>
                  <a:schemeClr val="bg2">
                    <a:lumMod val="75000"/>
                  </a:schemeClr>
                </a:solidFill>
              </a:rPr>
              <a:t>4. </a:t>
            </a:r>
            <a:r>
              <a:rPr lang="ko-KR" altLang="en-US" sz="3600" dirty="0" smtClean="0">
                <a:solidFill>
                  <a:schemeClr val="bg2">
                    <a:lumMod val="75000"/>
                  </a:schemeClr>
                </a:solidFill>
              </a:rPr>
              <a:t>제품 등록</a:t>
            </a:r>
            <a:endParaRPr lang="en-US" altLang="ko-KR" sz="3600" dirty="0" smtClean="0">
              <a:solidFill>
                <a:schemeClr val="bg2">
                  <a:lumMod val="75000"/>
                </a:schemeClr>
              </a:solidFill>
            </a:endParaRPr>
          </a:p>
          <a:p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* 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제품등록은 사용자가 임의로 등록하는 메뉴입니다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본사의 제품등록번호와 동일하게 해도 되고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, 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임의로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만들어도 됩니다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* 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제품등록은 신규소비자들의 </a:t>
            </a:r>
            <a:r>
              <a:rPr lang="ko-KR" altLang="en-US" dirty="0" err="1" smtClean="0">
                <a:solidFill>
                  <a:schemeClr val="bg2">
                    <a:lumMod val="75000"/>
                  </a:schemeClr>
                </a:solidFill>
              </a:rPr>
              <a:t>재구매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 관리와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제품 사용관리를 위한 </a:t>
            </a:r>
            <a:r>
              <a:rPr lang="ko-KR" altLang="en-US" dirty="0" err="1" smtClean="0">
                <a:solidFill>
                  <a:schemeClr val="bg2">
                    <a:lumMod val="75000"/>
                  </a:schemeClr>
                </a:solidFill>
              </a:rPr>
              <a:t>초기세팅입니다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많은 제품이 있고 사업자마다 주력제품이 있거나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패키지로 프로모션이 제공되는 관계로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전체 제품리스트를 제공하기 보다 사용자가 직접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작성하여 사용하도록 했습니다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* 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굳이 본사의 제품번호나 제품명칭을 사용하지 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않으셔도 됩니다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99027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모서리가 둥근 직사각형 4"/>
          <p:cNvSpPr/>
          <p:nvPr/>
        </p:nvSpPr>
        <p:spPr>
          <a:xfrm>
            <a:off x="3207327" y="2234045"/>
            <a:ext cx="1877291" cy="789710"/>
          </a:xfrm>
          <a:prstGeom prst="roundRect">
            <a:avLst/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5299364" y="0"/>
            <a:ext cx="5756246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465618" y="1070264"/>
            <a:ext cx="5671745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 smtClean="0">
                <a:solidFill>
                  <a:schemeClr val="bg2">
                    <a:lumMod val="75000"/>
                  </a:schemeClr>
                </a:solidFill>
              </a:rPr>
              <a:t>4-1. </a:t>
            </a:r>
            <a:r>
              <a:rPr lang="ko-KR" altLang="en-US" sz="3600" dirty="0" smtClean="0">
                <a:solidFill>
                  <a:schemeClr val="bg2">
                    <a:lumMod val="75000"/>
                  </a:schemeClr>
                </a:solidFill>
              </a:rPr>
              <a:t>제품 등록</a:t>
            </a:r>
            <a:endParaRPr lang="en-US" altLang="ko-KR" sz="3600" dirty="0" smtClean="0">
              <a:solidFill>
                <a:schemeClr val="bg2">
                  <a:lumMod val="75000"/>
                </a:schemeClr>
              </a:solidFill>
            </a:endParaRPr>
          </a:p>
          <a:p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제품번호는 본사 제품번호를 그대로 사용하셔도 좋고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사용자 나름대로의 번호와 </a:t>
            </a:r>
            <a:r>
              <a:rPr lang="ko-KR" altLang="en-US" dirty="0" err="1" smtClean="0">
                <a:solidFill>
                  <a:schemeClr val="bg2">
                    <a:lumMod val="75000"/>
                  </a:schemeClr>
                </a:solidFill>
              </a:rPr>
              <a:t>네이밍으로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 만들어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사용하셔도 좋습니다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본사제공 패키지 이 외에 특정 목적으로 자주 나가는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패키지 명칭을 작성하셔도 좋습니다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예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&gt; </a:t>
            </a:r>
            <a:r>
              <a:rPr lang="ko-KR" altLang="en-US" dirty="0" err="1" smtClean="0">
                <a:solidFill>
                  <a:schemeClr val="bg2">
                    <a:lumMod val="75000"/>
                  </a:schemeClr>
                </a:solidFill>
              </a:rPr>
              <a:t>수능생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 패키지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     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우리엄마 패키지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7230" y="0"/>
            <a:ext cx="40177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8257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366" y="0"/>
            <a:ext cx="4007922" cy="6858000"/>
          </a:xfrm>
          <a:prstGeom prst="rect">
            <a:avLst/>
          </a:prstGeom>
        </p:spPr>
      </p:pic>
      <p:sp>
        <p:nvSpPr>
          <p:cNvPr id="4" name="모서리가 둥근 직사각형 3"/>
          <p:cNvSpPr/>
          <p:nvPr/>
        </p:nvSpPr>
        <p:spPr>
          <a:xfrm>
            <a:off x="1330036" y="3139045"/>
            <a:ext cx="1877291" cy="78971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5299364" y="0"/>
            <a:ext cx="604639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465618" y="1070264"/>
            <a:ext cx="5880136" cy="48013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 smtClean="0">
                <a:solidFill>
                  <a:schemeClr val="bg2">
                    <a:lumMod val="75000"/>
                  </a:schemeClr>
                </a:solidFill>
              </a:rPr>
              <a:t>5. </a:t>
            </a:r>
            <a:r>
              <a:rPr lang="ko-KR" altLang="en-US" sz="3600" dirty="0" smtClean="0">
                <a:solidFill>
                  <a:schemeClr val="bg2">
                    <a:lumMod val="75000"/>
                  </a:schemeClr>
                </a:solidFill>
              </a:rPr>
              <a:t>구매 관리</a:t>
            </a:r>
            <a:r>
              <a:rPr lang="en-US" altLang="ko-KR" sz="3600" dirty="0" smtClean="0">
                <a:solidFill>
                  <a:schemeClr val="bg2">
                    <a:lumMod val="75000"/>
                  </a:schemeClr>
                </a:solidFill>
              </a:rPr>
              <a:t>(</a:t>
            </a:r>
            <a:r>
              <a:rPr lang="ko-KR" altLang="en-US" sz="3600" dirty="0" smtClean="0">
                <a:solidFill>
                  <a:schemeClr val="bg2">
                    <a:lumMod val="75000"/>
                  </a:schemeClr>
                </a:solidFill>
              </a:rPr>
              <a:t>가장 핵심기능</a:t>
            </a:r>
            <a:r>
              <a:rPr lang="en-US" altLang="ko-KR" sz="3600" dirty="0" smtClean="0">
                <a:solidFill>
                  <a:schemeClr val="bg2">
                    <a:lumMod val="75000"/>
                  </a:schemeClr>
                </a:solidFill>
              </a:rPr>
              <a:t>)</a:t>
            </a:r>
          </a:p>
          <a:p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신규 고객의 재 구매를 돕고 정상적인 제품 사용여부를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확인하기 위한 </a:t>
            </a:r>
            <a:r>
              <a:rPr lang="ko-KR" altLang="en-US" dirty="0" err="1" smtClean="0">
                <a:solidFill>
                  <a:schemeClr val="bg2">
                    <a:lumMod val="75000"/>
                  </a:schemeClr>
                </a:solidFill>
              </a:rPr>
              <a:t>세팅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 메뉴입니다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판매된 내용을 바로 바로 등록할 수 있습니다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이렇게 입력된 데이터를 통해 제품의 예상 </a:t>
            </a:r>
            <a:r>
              <a:rPr lang="ko-KR" altLang="en-US" dirty="0" err="1" smtClean="0">
                <a:solidFill>
                  <a:schemeClr val="bg2">
                    <a:lumMod val="75000"/>
                  </a:schemeClr>
                </a:solidFill>
              </a:rPr>
              <a:t>소모일까지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7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일에 한번씩 알림이 표시되고 알림이 표시되는 날에는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제품을 잘 쓰고 있는지 불편한 점은 없는지 등등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고객관리를 하게 됩니다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 </a:t>
            </a:r>
          </a:p>
          <a:p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* ‘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고객정보 수정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’ 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메뉴는 고객의 일반정보를 수정하는</a:t>
            </a:r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/>
            </a:r>
            <a:br>
              <a:rPr lang="en-US" altLang="ko-KR" dirty="0">
                <a:solidFill>
                  <a:schemeClr val="bg2">
                    <a:lumMod val="75000"/>
                  </a:schemeClr>
                </a:solidFill>
              </a:rPr>
            </a:b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기능이고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, ‘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구매관리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’ 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메뉴는 제품구매에 관련된 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/>
            </a:r>
            <a:b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</a:b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특화 기능입니다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/>
            </a:r>
            <a:b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</a:br>
            <a:r>
              <a:rPr lang="ko-KR" altLang="en-US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   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52490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3207327" y="2234045"/>
            <a:ext cx="1877291" cy="789710"/>
          </a:xfrm>
          <a:prstGeom prst="roundRect">
            <a:avLst/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5299364" y="0"/>
            <a:ext cx="5756246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465618" y="1070264"/>
            <a:ext cx="4338047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 smtClean="0">
                <a:solidFill>
                  <a:schemeClr val="bg2">
                    <a:lumMod val="75000"/>
                  </a:schemeClr>
                </a:solidFill>
              </a:rPr>
              <a:t>5-1. </a:t>
            </a:r>
            <a:r>
              <a:rPr lang="ko-KR" altLang="en-US" sz="3600" dirty="0" smtClean="0">
                <a:solidFill>
                  <a:schemeClr val="bg2">
                    <a:lumMod val="75000"/>
                  </a:schemeClr>
                </a:solidFill>
              </a:rPr>
              <a:t>구매 관리</a:t>
            </a:r>
            <a:endParaRPr lang="en-US" altLang="ko-KR" sz="3600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342900" indent="-342900">
              <a:buAutoNum type="arabicPeriod"/>
            </a:pP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전체 회원 명단이 보입니다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그 중 매출이 발생한 회원을 선택합니다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7230" y="0"/>
            <a:ext cx="4017705" cy="6858000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1693718" y="1579418"/>
            <a:ext cx="3252355" cy="332509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1693718" y="2067790"/>
            <a:ext cx="3252355" cy="332509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1673096" y="2576944"/>
            <a:ext cx="3252355" cy="332509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1673096" y="3065316"/>
            <a:ext cx="3252355" cy="332509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3082637" y="1080652"/>
            <a:ext cx="595745" cy="332509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72482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299364" y="0"/>
            <a:ext cx="604639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465618" y="1070264"/>
            <a:ext cx="5030544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 smtClean="0">
                <a:solidFill>
                  <a:schemeClr val="bg2">
                    <a:lumMod val="75000"/>
                  </a:schemeClr>
                </a:solidFill>
              </a:rPr>
              <a:t>5-2. </a:t>
            </a:r>
            <a:r>
              <a:rPr lang="ko-KR" altLang="en-US" sz="3600" dirty="0" smtClean="0">
                <a:solidFill>
                  <a:schemeClr val="bg2">
                    <a:lumMod val="75000"/>
                  </a:schemeClr>
                </a:solidFill>
              </a:rPr>
              <a:t>구매 관리</a:t>
            </a:r>
            <a:endParaRPr lang="en-US" altLang="ko-KR" sz="3600" dirty="0" smtClean="0">
              <a:solidFill>
                <a:schemeClr val="bg2">
                  <a:lumMod val="75000"/>
                </a:schemeClr>
              </a:solidFill>
            </a:endParaRPr>
          </a:p>
          <a:p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가장 상단에는 이미 등록한 제품이 표기됩니다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수량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, </a:t>
            </a:r>
            <a:r>
              <a:rPr lang="ko-KR" altLang="en-US" dirty="0" err="1" smtClean="0">
                <a:solidFill>
                  <a:schemeClr val="bg2">
                    <a:lumMod val="75000"/>
                  </a:schemeClr>
                </a:solidFill>
              </a:rPr>
              <a:t>구매일을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 입력하시고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예상 </a:t>
            </a:r>
            <a:r>
              <a:rPr lang="ko-KR" altLang="en-US" dirty="0" err="1" smtClean="0">
                <a:solidFill>
                  <a:schemeClr val="bg2">
                    <a:lumMod val="75000"/>
                  </a:schemeClr>
                </a:solidFill>
              </a:rPr>
              <a:t>재구매일은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 알아서 입력하시면 됩니다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아래에는 이미 구입한 제품들이 표시됩니다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365" y="0"/>
            <a:ext cx="40177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590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5299364" y="0"/>
            <a:ext cx="604639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465618" y="1070264"/>
            <a:ext cx="575349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 smtClean="0">
                <a:solidFill>
                  <a:schemeClr val="bg2">
                    <a:lumMod val="75000"/>
                  </a:schemeClr>
                </a:solidFill>
              </a:rPr>
              <a:t>5-3. </a:t>
            </a:r>
            <a:r>
              <a:rPr lang="ko-KR" altLang="en-US" sz="3600" dirty="0" smtClean="0">
                <a:solidFill>
                  <a:schemeClr val="bg2">
                    <a:lumMod val="75000"/>
                  </a:schemeClr>
                </a:solidFill>
              </a:rPr>
              <a:t>구매 관리</a:t>
            </a:r>
            <a:endParaRPr lang="en-US" altLang="ko-KR" sz="3600" dirty="0" smtClean="0">
              <a:solidFill>
                <a:schemeClr val="bg2">
                  <a:lumMod val="75000"/>
                </a:schemeClr>
              </a:solidFill>
            </a:endParaRPr>
          </a:p>
          <a:p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상단 제품번호의 제품을 터치하면 기존에 등록해둔 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제품 리스트가 나옵니다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err="1" smtClean="0">
                <a:solidFill>
                  <a:schemeClr val="bg2">
                    <a:lumMod val="75000"/>
                  </a:schemeClr>
                </a:solidFill>
              </a:rPr>
              <a:t>자유도에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 비중을 더 두고 사용자가 주력으로 전달하는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제품에 초점을 두었습니다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4756" y="0"/>
            <a:ext cx="40177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6782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951" y="0"/>
            <a:ext cx="4007922" cy="6858000"/>
          </a:xfrm>
          <a:prstGeom prst="rect">
            <a:avLst/>
          </a:prstGeom>
        </p:spPr>
      </p:pic>
      <p:sp>
        <p:nvSpPr>
          <p:cNvPr id="7" name="모서리가 둥근 직사각형 6"/>
          <p:cNvSpPr/>
          <p:nvPr/>
        </p:nvSpPr>
        <p:spPr>
          <a:xfrm>
            <a:off x="3286132" y="3139045"/>
            <a:ext cx="1877291" cy="78971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5299364" y="0"/>
            <a:ext cx="6892636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5465618" y="1070264"/>
            <a:ext cx="6386685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 smtClean="0">
                <a:solidFill>
                  <a:schemeClr val="bg2">
                    <a:lumMod val="75000"/>
                  </a:schemeClr>
                </a:solidFill>
              </a:rPr>
              <a:t>6. </a:t>
            </a:r>
            <a:r>
              <a:rPr lang="ko-KR" altLang="en-US" sz="3600" dirty="0" err="1" smtClean="0">
                <a:solidFill>
                  <a:schemeClr val="bg2">
                    <a:lumMod val="75000"/>
                  </a:schemeClr>
                </a:solidFill>
              </a:rPr>
              <a:t>컨텍</a:t>
            </a:r>
            <a:r>
              <a:rPr lang="ko-KR" altLang="en-US" sz="3600" dirty="0" smtClean="0">
                <a:solidFill>
                  <a:schemeClr val="bg2">
                    <a:lumMod val="75000"/>
                  </a:schemeClr>
                </a:solidFill>
              </a:rPr>
              <a:t> 리스트</a:t>
            </a:r>
            <a:r>
              <a:rPr lang="en-US" altLang="ko-KR" sz="3600" dirty="0" smtClean="0">
                <a:solidFill>
                  <a:schemeClr val="bg2">
                    <a:lumMod val="75000"/>
                  </a:schemeClr>
                </a:solidFill>
              </a:rPr>
              <a:t>(</a:t>
            </a:r>
            <a:r>
              <a:rPr lang="ko-KR" altLang="en-US" sz="3600" dirty="0" smtClean="0">
                <a:solidFill>
                  <a:schemeClr val="bg2">
                    <a:lumMod val="75000"/>
                  </a:schemeClr>
                </a:solidFill>
              </a:rPr>
              <a:t>가장 핵심기능</a:t>
            </a:r>
            <a:r>
              <a:rPr lang="en-US" altLang="ko-KR" sz="3600" dirty="0" smtClean="0">
                <a:solidFill>
                  <a:schemeClr val="bg2">
                    <a:lumMod val="75000"/>
                  </a:schemeClr>
                </a:solidFill>
              </a:rPr>
              <a:t>)</a:t>
            </a:r>
          </a:p>
          <a:p>
            <a:pPr marL="342900" indent="-342900">
              <a:buAutoNum type="arabicPeriod"/>
            </a:pP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매일 연락할 명단을 산출해 보는 것이</a:t>
            </a:r>
            <a:r>
              <a:rPr lang="en-US" altLang="ko-KR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목표인 </a:t>
            </a:r>
            <a:r>
              <a:rPr lang="ko-KR" altLang="en-US" dirty="0" err="1" smtClean="0">
                <a:solidFill>
                  <a:schemeClr val="bg2">
                    <a:lumMod val="75000"/>
                  </a:schemeClr>
                </a:solidFill>
              </a:rPr>
              <a:t>앱이고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 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이렇게 만들어진 명단을 어떻게 활용하고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있는지를 기록으로 남기는 메뉴입니다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558672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14"/>
          <p:cNvPicPr>
            <a:picLocks noGrp="1" noChangeAspect="1"/>
          </p:cNvPicPr>
          <p:nvPr isPhoto="1"/>
        </p:nvPicPr>
        <p:blipFill rotWithShape="1"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47" r="43895"/>
          <a:stretch/>
        </p:blipFill>
        <p:spPr>
          <a:xfrm>
            <a:off x="1347849" y="0"/>
            <a:ext cx="4024252" cy="687527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직사각형 4"/>
          <p:cNvSpPr/>
          <p:nvPr/>
        </p:nvSpPr>
        <p:spPr>
          <a:xfrm>
            <a:off x="5465618" y="0"/>
            <a:ext cx="54864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045777" y="509154"/>
            <a:ext cx="46482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 smtClean="0">
                <a:solidFill>
                  <a:schemeClr val="bg2">
                    <a:lumMod val="75000"/>
                  </a:schemeClr>
                </a:solidFill>
              </a:rPr>
              <a:t>6-1. </a:t>
            </a:r>
            <a:r>
              <a:rPr lang="ko-KR" altLang="en-US" sz="3600" dirty="0" err="1" smtClean="0">
                <a:solidFill>
                  <a:schemeClr val="bg2">
                    <a:lumMod val="75000"/>
                  </a:schemeClr>
                </a:solidFill>
              </a:rPr>
              <a:t>컨텍리스트</a:t>
            </a:r>
            <a:endParaRPr lang="en-US" altLang="ko-KR" sz="3600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342900" indent="-342900">
              <a:buAutoNum type="arabicPeriod"/>
            </a:pP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이렇게 입력된 내용을 기반으로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매일 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10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시에 표기되는 명단입니다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이전일 까지 연락 완료되지 않은 경우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붉은색으로 표시됩니다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붉은색이 많을 수록 현재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자신의 상황을 직접 확인할 수 있는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것입니다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50650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5299364" y="0"/>
            <a:ext cx="604639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465618" y="1070264"/>
            <a:ext cx="5937844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 smtClean="0">
                <a:solidFill>
                  <a:schemeClr val="bg2">
                    <a:lumMod val="75000"/>
                  </a:schemeClr>
                </a:solidFill>
              </a:rPr>
              <a:t>6-2. </a:t>
            </a:r>
            <a:r>
              <a:rPr lang="ko-KR" altLang="en-US" sz="3600" dirty="0" err="1" smtClean="0">
                <a:solidFill>
                  <a:schemeClr val="bg2">
                    <a:lumMod val="75000"/>
                  </a:schemeClr>
                </a:solidFill>
              </a:rPr>
              <a:t>컨텍리스트</a:t>
            </a:r>
            <a:endParaRPr lang="en-US" altLang="ko-KR" sz="3600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342900" indent="-342900">
              <a:buAutoNum type="arabicPeriod"/>
            </a:pP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연락하신 분은 해당 줄을 잠시 길게 누르고 </a:t>
            </a:r>
            <a:r>
              <a:rPr lang="ko-KR" altLang="en-US" dirty="0" err="1" smtClean="0">
                <a:solidFill>
                  <a:schemeClr val="bg2">
                    <a:lumMod val="75000"/>
                  </a:schemeClr>
                </a:solidFill>
              </a:rPr>
              <a:t>있으먄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그림과 같은 </a:t>
            </a:r>
            <a:r>
              <a:rPr lang="ko-KR" altLang="en-US" dirty="0" err="1" smtClean="0">
                <a:solidFill>
                  <a:schemeClr val="bg2">
                    <a:lumMod val="75000"/>
                  </a:schemeClr>
                </a:solidFill>
              </a:rPr>
              <a:t>팝업창이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 뜹니다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취소는 본 메뉴로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, 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연기는 </a:t>
            </a:r>
            <a:r>
              <a:rPr lang="ko-KR" altLang="en-US" dirty="0" err="1" smtClean="0">
                <a:solidFill>
                  <a:schemeClr val="bg2">
                    <a:lumMod val="75000"/>
                  </a:schemeClr>
                </a:solidFill>
              </a:rPr>
              <a:t>연기일을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 지정할 수 있습니다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2" name="그림 1" descr="17"/>
          <p:cNvPicPr>
            <a:picLocks noGrp="1" noChangeAspect="1"/>
          </p:cNvPicPr>
          <p:nvPr isPhoto="1"/>
        </p:nvPicPr>
        <p:blipFill rotWithShape="1"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8" t="4091" r="43866"/>
          <a:stretch/>
        </p:blipFill>
        <p:spPr>
          <a:xfrm>
            <a:off x="1189512" y="-12396"/>
            <a:ext cx="4026725" cy="68703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697828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5299364" y="0"/>
            <a:ext cx="604639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465618" y="1070264"/>
            <a:ext cx="4799712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 smtClean="0">
                <a:solidFill>
                  <a:schemeClr val="bg2">
                    <a:lumMod val="75000"/>
                  </a:schemeClr>
                </a:solidFill>
              </a:rPr>
              <a:t>6-3. </a:t>
            </a:r>
            <a:r>
              <a:rPr lang="ko-KR" altLang="en-US" sz="3600" dirty="0" err="1" smtClean="0">
                <a:solidFill>
                  <a:schemeClr val="bg2">
                    <a:lumMod val="75000"/>
                  </a:schemeClr>
                </a:solidFill>
              </a:rPr>
              <a:t>컨텍리스트</a:t>
            </a:r>
            <a:endParaRPr lang="en-US" altLang="ko-KR" sz="3600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342900" indent="-342900">
              <a:buAutoNum type="arabicPeriod"/>
            </a:pP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완료를 누르면 다음과 같은 메뉴가 나옵니다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이 내용을 작성하면 기록으로 남습니다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2" name="그림 1" descr="18"/>
          <p:cNvPicPr>
            <a:picLocks noGrp="1" noChangeAspect="1"/>
          </p:cNvPicPr>
          <p:nvPr isPhoto="1"/>
        </p:nvPicPr>
        <p:blipFill rotWithShape="1"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91" r="43737"/>
          <a:stretch/>
        </p:blipFill>
        <p:spPr>
          <a:xfrm>
            <a:off x="1179121" y="0"/>
            <a:ext cx="4026725" cy="68642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911411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366" y="0"/>
            <a:ext cx="4007922" cy="6858000"/>
          </a:xfrm>
          <a:prstGeom prst="rect">
            <a:avLst/>
          </a:prstGeom>
        </p:spPr>
      </p:pic>
      <p:sp>
        <p:nvSpPr>
          <p:cNvPr id="4" name="모서리가 둥근 직사각형 3"/>
          <p:cNvSpPr/>
          <p:nvPr/>
        </p:nvSpPr>
        <p:spPr>
          <a:xfrm>
            <a:off x="1330036" y="4053445"/>
            <a:ext cx="1877291" cy="78971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5299364" y="0"/>
            <a:ext cx="604639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465618" y="1070264"/>
            <a:ext cx="5440913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 smtClean="0">
                <a:solidFill>
                  <a:schemeClr val="bg2">
                    <a:lumMod val="75000"/>
                  </a:schemeClr>
                </a:solidFill>
              </a:rPr>
              <a:t>7. </a:t>
            </a:r>
            <a:r>
              <a:rPr lang="ko-KR" altLang="en-US" sz="3600" dirty="0" smtClean="0">
                <a:solidFill>
                  <a:schemeClr val="bg2">
                    <a:lumMod val="75000"/>
                  </a:schemeClr>
                </a:solidFill>
              </a:rPr>
              <a:t>고객 관리</a:t>
            </a:r>
            <a:endParaRPr lang="en-US" altLang="ko-KR" sz="3600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342900" indent="-342900">
              <a:buAutoNum type="arabicPeriod"/>
            </a:pP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err="1" smtClean="0">
                <a:solidFill>
                  <a:schemeClr val="bg2">
                    <a:lumMod val="75000"/>
                  </a:schemeClr>
                </a:solidFill>
              </a:rPr>
              <a:t>앱을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 통해 발생한 기록들을 조회하는 메뉴입니다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매일 연락하고 기록으로 남긴 명단을 어떻게 활용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하고 있는지를 확인하고 개인적으로 활용하기 위한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err="1" smtClean="0">
                <a:solidFill>
                  <a:schemeClr val="bg2">
                    <a:lumMod val="75000"/>
                  </a:schemeClr>
                </a:solidFill>
              </a:rPr>
              <a:t>앱입니다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 </a:t>
            </a: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이것이 주요 기능이므로 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‘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고객 관리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’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 기능의 확대는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err="1" smtClean="0">
                <a:solidFill>
                  <a:schemeClr val="bg2">
                    <a:lumMod val="75000"/>
                  </a:schemeClr>
                </a:solidFill>
              </a:rPr>
              <a:t>준비중입니다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90530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366" y="0"/>
            <a:ext cx="4007922" cy="6858000"/>
          </a:xfrm>
          <a:prstGeom prst="rect">
            <a:avLst/>
          </a:prstGeom>
        </p:spPr>
      </p:pic>
      <p:sp>
        <p:nvSpPr>
          <p:cNvPr id="4" name="모서리가 둥근 직사각형 3"/>
          <p:cNvSpPr/>
          <p:nvPr/>
        </p:nvSpPr>
        <p:spPr>
          <a:xfrm>
            <a:off x="3227932" y="4037947"/>
            <a:ext cx="1877291" cy="78971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5299364" y="0"/>
            <a:ext cx="604639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465618" y="1070264"/>
            <a:ext cx="5440913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 smtClean="0">
                <a:solidFill>
                  <a:schemeClr val="bg2">
                    <a:lumMod val="75000"/>
                  </a:schemeClr>
                </a:solidFill>
              </a:rPr>
              <a:t>8. </a:t>
            </a:r>
            <a:r>
              <a:rPr lang="ko-KR" altLang="en-US" sz="3600" dirty="0" smtClean="0">
                <a:solidFill>
                  <a:schemeClr val="bg2">
                    <a:lumMod val="75000"/>
                  </a:schemeClr>
                </a:solidFill>
              </a:rPr>
              <a:t>백업 </a:t>
            </a:r>
            <a:r>
              <a:rPr lang="en-US" altLang="ko-KR" sz="3600" dirty="0" smtClean="0">
                <a:solidFill>
                  <a:schemeClr val="bg2">
                    <a:lumMod val="75000"/>
                  </a:schemeClr>
                </a:solidFill>
              </a:rPr>
              <a:t>&amp; </a:t>
            </a:r>
            <a:r>
              <a:rPr lang="ko-KR" altLang="en-US" sz="3600" dirty="0" smtClean="0">
                <a:solidFill>
                  <a:schemeClr val="bg2">
                    <a:lumMod val="75000"/>
                  </a:schemeClr>
                </a:solidFill>
              </a:rPr>
              <a:t>복원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err="1" smtClean="0">
                <a:solidFill>
                  <a:schemeClr val="bg2">
                    <a:lumMod val="75000"/>
                  </a:schemeClr>
                </a:solidFill>
              </a:rPr>
              <a:t>어플에</a:t>
            </a:r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 저장된 데이터를 저장하고 저장된 데이터를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복원하는 기능입니다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핸드폰이 변경되면 저장된 데이터를 메일로 보내고</a:t>
            </a:r>
            <a:endParaRPr lang="en-US" altLang="ko-KR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</a:rPr>
              <a:t>새로운 핸드폰에서 다운받아서 복원하시면 됩니다</a:t>
            </a:r>
            <a:r>
              <a:rPr lang="en-US" altLang="ko-KR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  <a:endParaRPr lang="en-US" altLang="ko-KR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37096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525</TotalTime>
  <Words>716</Words>
  <Application>Microsoft Office PowerPoint</Application>
  <PresentationFormat>와이드스크린</PresentationFormat>
  <Paragraphs>204</Paragraphs>
  <Slides>22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22</vt:i4>
      </vt:variant>
    </vt:vector>
  </HeadingPairs>
  <TitlesOfParts>
    <vt:vector size="25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seoul</dc:creator>
  <cp:lastModifiedBy>admin</cp:lastModifiedBy>
  <cp:revision>47</cp:revision>
  <dcterms:created xsi:type="dcterms:W3CDTF">2014-11-28T07:59:56Z</dcterms:created>
  <dcterms:modified xsi:type="dcterms:W3CDTF">2014-12-19T06:59:50Z</dcterms:modified>
</cp:coreProperties>
</file>